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306" r:id="rId4"/>
    <p:sldId id="258" r:id="rId5"/>
    <p:sldId id="259" r:id="rId6"/>
    <p:sldId id="260" r:id="rId7"/>
    <p:sldId id="264" r:id="rId8"/>
    <p:sldId id="267" r:id="rId9"/>
    <p:sldId id="270" r:id="rId10"/>
    <p:sldId id="273" r:id="rId11"/>
    <p:sldId id="276" r:id="rId12"/>
    <p:sldId id="279" r:id="rId13"/>
    <p:sldId id="282" r:id="rId14"/>
    <p:sldId id="285" r:id="rId15"/>
    <p:sldId id="288" r:id="rId16"/>
    <p:sldId id="291" r:id="rId17"/>
    <p:sldId id="294" r:id="rId18"/>
    <p:sldId id="297" r:id="rId19"/>
    <p:sldId id="300" r:id="rId20"/>
    <p:sldId id="301" r:id="rId21"/>
    <p:sldId id="304" r:id="rId22"/>
  </p:sldIdLst>
  <p:sldSz cx="12192000" cy="6858000"/>
  <p:notesSz cx="7102475" cy="102330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E404859-3973-4142-ABF4-24D28506A808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52788" y="1157288"/>
            <a:ext cx="11811001" cy="6643687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87520" y="1040040"/>
            <a:ext cx="1914840" cy="8554320"/>
          </a:xfrm>
          <a:prstGeom prst="rect">
            <a:avLst/>
          </a:prstGeom>
        </p:spPr>
        <p:txBody>
          <a:bodyPr lIns="96120" tIns="48240" rIns="96120" bIns="48240">
            <a:normAutofit fontScale="92500" lnSpcReduction="20000"/>
          </a:bodyPr>
          <a:lstStyle/>
          <a:p>
            <a:r>
              <a:t>Hvaða þjónustu telur þú að sveitarfélagið þurfi helst að bæta? Hversu ánægð(ur) eða óánægð(ur) ert þú með þjónustu við fatlað fólk í sveitarfélaginu? Hversu ánægð(ur) eða óánægð(ur) ert þú með þjónustu við barnafjölskyldur í sveitarfélaginu? Hversu ánægð(ur) eða óánægð(ur) ert þú með þjónustu grunnskóla sveitarfélagsins? Hversu ánægð(ur) eða óánægð(ur) ert þú með hvernig sveitarfélagið sinnir menningarmálum? Hversu ánægð(ur) eða óánægð(ur) ert þú með þjónustu í tengslum við sorphirðu í sveitarfélaginu? Hefur þú haft samskipti við bæjar- eða sveitarstjórnarskrifstofur sveitarfélagsins á sl. tveimur árum, þar með talið við þjónustuver? Hversu ánægð(ur) eða óánægð(ur) ert þú með aðstöðu til íþróttaiðkunar í sveitarfélaginu? Hversu ánægð(ur) eða óánægð(ur) ert þú með þjónustu leikskóla sveitarfélagsins? Hversu ánægð(ur) eða óánægð(ur) ert þú með skipulagsmál almennt í sveitarfélaginu? Hversu vel eða illa finnst þér starfsfólk bæjarins/sveitarfélagsins hafa leyst úr erindi eða erindum þínum? Á heildina litið, hversu ánægð(ur) eða óánægð(ur) ert þú með sveitarfélagið sem stað til að búa á? Hversu ánægð(ur) eða óánægð(ur) ert þú með gæði umhverfisins í nágrenni við heimili þitt? Hversu ánægð(ur) eða óánægð(ur) ert þú með þjónustu sveitarfélagsins á heildina litið, bæði út frá reynslu þinni og áliti? Hversu ánægð(ur) eða óánægð(ur) ert þú með þjónustu við eldri borgara í sveitarfélaginu?</a:t>
            </a:r>
          </a:p>
        </p:txBody>
      </p:sp>
      <p:sp>
        <p:nvSpPr>
          <p:cNvPr id="172" name="TextShape 3"/>
          <p:cNvSpPr txBox="1"/>
          <p:nvPr/>
        </p:nvSpPr>
        <p:spPr>
          <a:xfrm>
            <a:off x="4026600" y="9665640"/>
            <a:ext cx="3075480" cy="567360"/>
          </a:xfrm>
          <a:prstGeom prst="rect">
            <a:avLst/>
          </a:prstGeom>
          <a:noFill/>
          <a:ln w="9360">
            <a:noFill/>
          </a:ln>
        </p:spPr>
        <p:txBody>
          <a:bodyPr lIns="96120" tIns="48240" rIns="9612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167EA3C9-C414-4650-8483-88FB7346CDA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37120" y="455400"/>
            <a:ext cx="11246400" cy="2709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G_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 with white text&#10;&#10;Description automatically generated">
            <a:extLst>
              <a:ext uri="{FF2B5EF4-FFF2-40B4-BE49-F238E27FC236}">
                <a16:creationId xmlns:a16="http://schemas.microsoft.com/office/drawing/2014/main" id="{F97D576F-6303-83B2-249B-ECFC91240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allup-logo-neg-orange.png">
            <a:extLst>
              <a:ext uri="{FF2B5EF4-FFF2-40B4-BE49-F238E27FC236}">
                <a16:creationId xmlns:a16="http://schemas.microsoft.com/office/drawing/2014/main" id="{663E9B4F-14D1-4019-BB70-163E88B67605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9663840" y="376560"/>
            <a:ext cx="1940760" cy="36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4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allup-logo-neg-orange.png">
            <a:extLst>
              <a:ext uri="{FF2B5EF4-FFF2-40B4-BE49-F238E27FC236}">
                <a16:creationId xmlns:a16="http://schemas.microsoft.com/office/drawing/2014/main" id="{FB8C08A3-7AF4-46EA-8016-5BC16F8CD95C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9663840" y="376560"/>
            <a:ext cx="1940760" cy="36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94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1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2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1783240" y="6502680"/>
            <a:ext cx="304560" cy="238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44280" rIns="44280" bIns="44280">
            <a:spAutoFit/>
          </a:bodyPr>
          <a:lstStyle/>
          <a:p>
            <a:pPr algn="ctr">
              <a:lnSpc>
                <a:spcPct val="100000"/>
              </a:lnSpc>
            </a:pPr>
            <a:fld id="{39888BE0-C8E0-49D3-893B-7DE66C4D3243}" type="slidenum">
              <a:rPr lang="da-DK" sz="989" b="0" strike="noStrike" spc="-1">
                <a:solidFill>
                  <a:srgbClr val="010307"/>
                </a:solidFill>
                <a:latin typeface="Calibri"/>
              </a:rPr>
              <a:t>‹#›</a:t>
            </a:fld>
            <a:endParaRPr lang="en-US" sz="989" b="0" strike="noStrike" spc="-1" dirty="0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r>
              <a:rPr lang="en-US" sz="259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46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F019AB-A26A-9051-F7DB-3014F03B58B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272" y="43130"/>
            <a:ext cx="432000" cy="4218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6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slide" Target="slide4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788400" y="4776120"/>
            <a:ext cx="10362960" cy="152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defRPr sz="3400" b="1">
                <a:solidFill>
                  <a:srgbClr val="FFFFFF"/>
                </a:solidFill>
              </a:defRPr>
            </a:pPr>
            <a:r>
              <a:rPr lang="en-GB" dirty="0" err="1"/>
              <a:t>Þjónusta</a:t>
            </a:r>
            <a:r>
              <a:rPr lang="en-GB" dirty="0"/>
              <a:t> </a:t>
            </a:r>
            <a:r>
              <a:rPr lang="en-GB" dirty="0" err="1"/>
              <a:t>sveitarfélaga</a:t>
            </a:r>
            <a:r>
              <a:rPr lang="en-GB" dirty="0"/>
              <a:t> 2024</a:t>
            </a:r>
            <a:endParaRPr lang="en-US" sz="3450" b="0" strike="noStrike" spc="-1" dirty="0">
              <a:latin typeface="Arial"/>
            </a:endParaRPr>
          </a:p>
          <a:p>
            <a:pPr>
              <a:lnSpc>
                <a:spcPct val="90000"/>
              </a:lnSpc>
              <a:defRPr sz="2000"/>
            </a:pPr>
            <a:r>
              <a:rPr dirty="0"/>
              <a:t> </a:t>
            </a:r>
            <a:endParaRPr lang="en-US" sz="3450" b="0" strike="noStrike" spc="-1" dirty="0">
              <a:latin typeface="Arial"/>
            </a:endParaRPr>
          </a:p>
          <a:p>
            <a:pPr>
              <a:lnSpc>
                <a:spcPct val="90000"/>
              </a:lnSpc>
              <a:defRPr sz="2000">
                <a:solidFill>
                  <a:srgbClr val="FFFFFF"/>
                </a:solidFill>
              </a:defRPr>
            </a:pPr>
            <a:r>
              <a:rPr dirty="0" err="1"/>
              <a:t>Vestmannaeyjar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fnisyfir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00" y="720000"/>
            <a:ext cx="11472119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000" b="1"/>
            </a:pPr>
            <a:r>
              <a:t>Efnisyfirlit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440000"/>
            <a:ext cx="11472119" cy="541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u="none">
                <a:solidFill>
                  <a:srgbClr val="000000"/>
                </a:solidFill>
                <a:hlinkClick r:id="rId2" action="ppaction://hlinksldjump"/>
              </a:rPr>
              <a:t>Á heildina litið, hversu ánægð(ur) eða óánægð(ur) ert þú með sveitarfélagið sem stað til að búa á?</a:t>
            </a:r>
          </a:p>
          <a:p>
            <a:r>
              <a:rPr sz="1200" u="none">
                <a:solidFill>
                  <a:srgbClr val="000000"/>
                </a:solidFill>
                <a:hlinkClick r:id="rId3" action="ppaction://hlinksldjump"/>
              </a:rPr>
              <a:t>Hversu ánægð(ur) eða óánægð(ur) ert þú með skipulagsmál almennt í sveitarfélaginu?</a:t>
            </a:r>
          </a:p>
          <a:p>
            <a:r>
              <a:rPr sz="1200" u="none">
                <a:solidFill>
                  <a:srgbClr val="000000"/>
                </a:solidFill>
                <a:hlinkClick r:id="rId4" action="ppaction://hlinksldjump"/>
              </a:rPr>
              <a:t>Hversu ánægð(ur) eða óánægð(ur) ert þú með gæði umhverfisins í nágrenni við heimili þitt?</a:t>
            </a:r>
          </a:p>
          <a:p>
            <a:r>
              <a:rPr sz="1200" u="none">
                <a:solidFill>
                  <a:srgbClr val="000000"/>
                </a:solidFill>
                <a:hlinkClick r:id="rId5" action="ppaction://hlinksldjump"/>
              </a:rPr>
              <a:t>Hversu ánægð(ur) eða óánægð(ur) ert þú með þjónustu við barnafjölskyldur í sveitarfélaginu?</a:t>
            </a:r>
          </a:p>
          <a:p>
            <a:r>
              <a:rPr sz="1200" u="none">
                <a:solidFill>
                  <a:srgbClr val="000000"/>
                </a:solidFill>
                <a:hlinkClick r:id="rId6" action="ppaction://hlinksldjump"/>
              </a:rPr>
              <a:t>Hversu ánægð(ur) eða óánægð(ur) ert þú með þjónustu grunnskóla sveitarfélagsins?</a:t>
            </a:r>
          </a:p>
          <a:p>
            <a:r>
              <a:rPr sz="1200" u="none">
                <a:solidFill>
                  <a:srgbClr val="000000"/>
                </a:solidFill>
                <a:hlinkClick r:id="rId7" action="ppaction://hlinksldjump"/>
              </a:rPr>
              <a:t>Hversu ánægð(ur) eða óánægð(ur) ert þú með þjónustu leikskóla sveitarfélagsins?</a:t>
            </a:r>
          </a:p>
          <a:p>
            <a:r>
              <a:rPr sz="1200" u="none">
                <a:solidFill>
                  <a:srgbClr val="000000"/>
                </a:solidFill>
                <a:hlinkClick r:id="rId8" action="ppaction://hlinksldjump"/>
              </a:rPr>
              <a:t>Hversu ánægð(ur) eða óánægð(ur) ert þú með aðstöðu til íþróttaiðkunar í sveitarfélaginu?</a:t>
            </a:r>
          </a:p>
          <a:p>
            <a:r>
              <a:rPr sz="1200" u="none">
                <a:solidFill>
                  <a:srgbClr val="000000"/>
                </a:solidFill>
                <a:hlinkClick r:id="rId9" action="ppaction://hlinksldjump"/>
              </a:rPr>
              <a:t>Hversu ánægð(ur) eða óánægð(ur) ert þú með þjónustu við eldri borgara í sveitarfélaginu?</a:t>
            </a:r>
          </a:p>
          <a:p>
            <a:r>
              <a:rPr sz="1200" u="none">
                <a:solidFill>
                  <a:srgbClr val="000000"/>
                </a:solidFill>
                <a:hlinkClick r:id="rId10" action="ppaction://hlinksldjump"/>
              </a:rPr>
              <a:t>Hversu ánægð(ur) eða óánægð(ur) ert þú með þjónustu við fatlað fólk í sveitarfélaginu?</a:t>
            </a:r>
          </a:p>
          <a:p>
            <a:r>
              <a:rPr sz="1200" u="none">
                <a:solidFill>
                  <a:srgbClr val="000000"/>
                </a:solidFill>
                <a:hlinkClick r:id="rId11" action="ppaction://hlinksldjump"/>
              </a:rPr>
              <a:t>Hversu ánægð(ur) eða óánægð(ur) ert þú með hvernig sveitarfélagið sinnir menningarmálum?</a:t>
            </a:r>
          </a:p>
          <a:p>
            <a:r>
              <a:rPr sz="1200" u="none">
                <a:solidFill>
                  <a:srgbClr val="000000"/>
                </a:solidFill>
                <a:hlinkClick r:id="rId12" action="ppaction://hlinksldjump"/>
              </a:rPr>
              <a:t>Hversu ánægð(ur) eða óánægð(ur) ert þú með þjónustu í tengslum við sorphirðu í sveitarfélaginu?</a:t>
            </a:r>
          </a:p>
          <a:p>
            <a:r>
              <a:rPr sz="1200" u="none">
                <a:solidFill>
                  <a:srgbClr val="000000"/>
                </a:solidFill>
                <a:hlinkClick r:id="rId13" action="ppaction://hlinksldjump"/>
              </a:rPr>
              <a:t>Hversu ánægð(ur) eða óánægð(ur) ert þú með þjónustu sveitarfélagsins á heildina litið, bæði út frá reynslu þinni og áliti?</a:t>
            </a:r>
          </a:p>
          <a:p>
            <a:r>
              <a:rPr sz="1200" u="none">
                <a:solidFill>
                  <a:srgbClr val="000000"/>
                </a:solidFill>
                <a:hlinkClick r:id="rId14" action="ppaction://hlinksldjump"/>
              </a:rPr>
              <a:t>Hefur þú haft samskipti við bæjar- eða sveitarstjórnarskrifstofur sveitarfélagsins á sl. tveimur árum, þar með talið við þjónustuver?</a:t>
            </a:r>
          </a:p>
          <a:p>
            <a:r>
              <a:rPr sz="1200" u="none">
                <a:solidFill>
                  <a:srgbClr val="000000"/>
                </a:solidFill>
                <a:hlinkClick r:id="rId15" action="ppaction://hlinksldjump"/>
              </a:rPr>
              <a:t>Hversu vel eða illa finnst þér starfsfólk bæjarins/sveitarfélagsins hafa leyst úr erindi eða erindum þínum?</a:t>
            </a:r>
          </a:p>
          <a:p>
            <a:r>
              <a:rPr sz="1200" u="none">
                <a:solidFill>
                  <a:srgbClr val="000000"/>
                </a:solidFill>
                <a:hlinkClick r:id="rId16" action="ppaction://hlinksldjump"/>
              </a:rPr>
              <a:t>Hvaða þjónustu telur þú að sveitarfélagið þurfi helst að bæta?</a:t>
            </a:r>
          </a:p>
          <a:p>
            <a:endParaRPr sz="1200" u="none">
              <a:solidFill>
                <a:srgbClr val="000000"/>
              </a:solidFill>
              <a:hlinkClick r:id="rId16" action="ppaction://hlinksldjump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3585DB7-8BA4-78B3-9738-429231817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0" y="135038"/>
            <a:ext cx="10725636" cy="65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DD3AF"/>
      </a:dk2>
      <a:lt2>
        <a:srgbClr val="990000"/>
      </a:lt2>
      <a:accent1>
        <a:srgbClr val="A1DEE9"/>
      </a:accent1>
      <a:accent2>
        <a:srgbClr val="C9C9C9"/>
      </a:accent2>
      <a:accent3>
        <a:srgbClr val="9D9D9D"/>
      </a:accent3>
      <a:accent4>
        <a:srgbClr val="6D6D6D"/>
      </a:accent4>
      <a:accent5>
        <a:srgbClr val="494949"/>
      </a:accent5>
      <a:accent6>
        <a:srgbClr val="AACEB9"/>
      </a:accent6>
      <a:hlink>
        <a:srgbClr val="000000"/>
      </a:hlink>
      <a:folHlink>
        <a:srgbClr val="6C6C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DD3AF"/>
      </a:dk2>
      <a:lt2>
        <a:srgbClr val="990000"/>
      </a:lt2>
      <a:accent1>
        <a:srgbClr val="A1DEE9"/>
      </a:accent1>
      <a:accent2>
        <a:srgbClr val="C9C9C9"/>
      </a:accent2>
      <a:accent3>
        <a:srgbClr val="9D9D9D"/>
      </a:accent3>
      <a:accent4>
        <a:srgbClr val="6D6D6D"/>
      </a:accent4>
      <a:accent5>
        <a:srgbClr val="494949"/>
      </a:accent5>
      <a:accent6>
        <a:srgbClr val="AACEB9"/>
      </a:accent6>
      <a:hlink>
        <a:srgbClr val="000000"/>
      </a:hlink>
      <a:folHlink>
        <a:srgbClr val="6C6C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591</Words>
  <Application>Microsoft Office PowerPoint</Application>
  <PresentationFormat>Widescreen</PresentationFormat>
  <Paragraphs>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Capacent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subject/>
  <dc:creator>Sigríður Herdís Bjarkadóttir</dc:creator>
  <dc:description/>
  <cp:lastModifiedBy>Matthías Þorvaldsson</cp:lastModifiedBy>
  <cp:revision>618</cp:revision>
  <cp:lastPrinted>2011-08-18T13:14:14Z</cp:lastPrinted>
  <dcterms:created xsi:type="dcterms:W3CDTF">2025-01-10T04:13:09Z</dcterms:created>
  <dcterms:modified xsi:type="dcterms:W3CDTF">2025-01-13T14:11:08Z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ategories0">
    <vt:lpwstr>Slide Template English</vt:lpwstr>
  </property>
  <property fmtid="{D5CDD505-2E9C-101B-9397-08002B2CF9AE}" pid="4" name="Company">
    <vt:lpwstr>Capacent</vt:lpwstr>
  </property>
  <property fmtid="{D5CDD505-2E9C-101B-9397-08002B2CF9AE}" pid="5" name="ContentTypeId">
    <vt:lpwstr>0x0101008A637CE99C954545817DBC139A6DE686</vt:lpwstr>
  </property>
  <property fmtid="{D5CDD505-2E9C-101B-9397-08002B2CF9AE}" pid="6" name="HiddenSlides">
    <vt:i4>0</vt:i4>
  </property>
  <property fmtid="{D5CDD505-2E9C-101B-9397-08002B2CF9AE}" pid="7" name="HyperlinksChanged">
    <vt:bool>false</vt:bool>
  </property>
  <property fmtid="{D5CDD505-2E9C-101B-9397-08002B2CF9AE}" pid="8" name="Language">
    <vt:lpwstr>L</vt:lpwstr>
  </property>
  <property fmtid="{D5CDD505-2E9C-101B-9397-08002B2CF9AE}" pid="9" name="LinksUpToDate">
    <vt:bool>false</vt:bool>
  </property>
  <property fmtid="{D5CDD505-2E9C-101B-9397-08002B2CF9AE}" pid="10" name="MMClips">
    <vt:i4>0</vt:i4>
  </property>
  <property fmtid="{D5CDD505-2E9C-101B-9397-08002B2CF9AE}" pid="11" name="Notes">
    <vt:i4>3</vt:i4>
  </property>
  <property fmtid="{D5CDD505-2E9C-101B-9397-08002B2CF9AE}" pid="12" name="PresentationFormat">
    <vt:lpwstr>Widescreen</vt:lpwstr>
  </property>
  <property fmtid="{D5CDD505-2E9C-101B-9397-08002B2CF9AE}" pid="13" name="ReportOwner">
    <vt:lpwstr>Maria Bybjerg28</vt:lpwstr>
  </property>
  <property fmtid="{D5CDD505-2E9C-101B-9397-08002B2CF9AE}" pid="14" name="ScaleCrop">
    <vt:bool>false</vt:bool>
  </property>
  <property fmtid="{D5CDD505-2E9C-101B-9397-08002B2CF9AE}" pid="15" name="ShareDoc">
    <vt:bool>false</vt:bool>
  </property>
  <property fmtid="{D5CDD505-2E9C-101B-9397-08002B2CF9AE}" pid="16" name="Slides">
    <vt:i4>12</vt:i4>
  </property>
</Properties>
</file>